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5143500" cx="9144000"/>
  <p:notesSz cx="6858000" cy="9144000"/>
  <p:embeddedFontLst>
    <p:embeddedFont>
      <p:font typeface="Roboto Slab"/>
      <p:regular r:id="rId20"/>
      <p:bold r:id="rId21"/>
    </p:embeddedFont>
    <p:embeddedFont>
      <p:font typeface="Roboto"/>
      <p:regular r:id="rId22"/>
      <p:bold r:id="rId23"/>
      <p:italic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Slab-regular.fntdata"/><Relationship Id="rId22" Type="http://schemas.openxmlformats.org/officeDocument/2006/relationships/font" Target="fonts/Roboto-regular.fntdata"/><Relationship Id="rId21" Type="http://schemas.openxmlformats.org/officeDocument/2006/relationships/font" Target="fonts/RobotoSlab-bold.fntdata"/><Relationship Id="rId24" Type="http://schemas.openxmlformats.org/officeDocument/2006/relationships/font" Target="fonts/Roboto-italic.fntdata"/><Relationship Id="rId23" Type="http://schemas.openxmlformats.org/officeDocument/2006/relationships/font" Target="fonts/Roboto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schemas.openxmlformats.org/officeDocument/2006/relationships/font" Target="fonts/Robo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46c2852329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46c2852329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34c2832cadd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34c2832cadd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60c6ebe01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360c6ebe01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60dd4beb3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60dd4beb3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346c2852329_4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346c2852329_4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46c2852329_0_2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346c2852329_0_2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46c2852329_0_2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346c2852329_0_2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46c2852329_0_2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46c2852329_0_2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4c2832cadd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34c2832cadd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4c2832cad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34c2832cad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34c2832cadd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34c2832cadd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4c2832cadd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34c2832cadd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34c2832cadd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34c2832cadd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1524800" y="672606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1" name="Google Shape;11;p2"/>
          <p:cNvSpPr/>
          <p:nvPr/>
        </p:nvSpPr>
        <p:spPr>
          <a:xfrm rot="10800000">
            <a:off x="6537563" y="33429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sp>
      <p:cxnSp>
        <p:nvCxnSpPr>
          <p:cNvPr id="12" name="Google Shape;12;p2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/>
          <p:nvPr/>
        </p:nvSpPr>
        <p:spPr>
          <a:xfrm>
            <a:off x="150" y="5076825"/>
            <a:ext cx="9143700" cy="66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1"/>
          <p:cNvSpPr txBox="1"/>
          <p:nvPr>
            <p:ph hasCustomPrompt="1" type="title"/>
          </p:nvPr>
        </p:nvSpPr>
        <p:spPr>
          <a:xfrm>
            <a:off x="387900" y="1152450"/>
            <a:ext cx="83682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11"/>
          <p:cNvSpPr txBox="1"/>
          <p:nvPr>
            <p:ph idx="1" type="body"/>
          </p:nvPr>
        </p:nvSpPr>
        <p:spPr>
          <a:xfrm>
            <a:off x="387900" y="2919450"/>
            <a:ext cx="83682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6" name="Google Shape;56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" name="Google Shape;18;p3"/>
          <p:cNvSpPr txBox="1"/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Google Shape;21;p4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" name="Google Shape;22;p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Google Shape;26;p5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" name="Google Shape;27;p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3879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7562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Google Shape;35;p7"/>
          <p:cNvCxnSpPr/>
          <p:nvPr/>
        </p:nvCxnSpPr>
        <p:spPr>
          <a:xfrm>
            <a:off x="489218" y="1412277"/>
            <a:ext cx="3315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6" name="Google Shape;36;p7"/>
          <p:cNvSpPr txBox="1"/>
          <p:nvPr>
            <p:ph type="title"/>
          </p:nvPr>
        </p:nvSpPr>
        <p:spPr>
          <a:xfrm>
            <a:off x="3879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7" name="Google Shape;37;p7"/>
          <p:cNvSpPr txBox="1"/>
          <p:nvPr>
            <p:ph idx="1" type="body"/>
          </p:nvPr>
        </p:nvSpPr>
        <p:spPr>
          <a:xfrm>
            <a:off x="387900" y="1594025"/>
            <a:ext cx="2808000" cy="268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8" name="Google Shape;3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1" name="Google Shape;41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4" name="Google Shape;44;p9"/>
          <p:cNvCxnSpPr/>
          <p:nvPr/>
        </p:nvCxnSpPr>
        <p:spPr>
          <a:xfrm>
            <a:off x="5029675" y="4495503"/>
            <a:ext cx="540900" cy="0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5" name="Google Shape;45;p9"/>
          <p:cNvSpPr txBox="1"/>
          <p:nvPr>
            <p:ph type="title"/>
          </p:nvPr>
        </p:nvSpPr>
        <p:spPr>
          <a:xfrm>
            <a:off x="265500" y="1209075"/>
            <a:ext cx="4045200" cy="15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46" name="Google Shape;46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8" name="Google Shape;4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 txBox="1"/>
          <p:nvPr>
            <p:ph idx="1" type="body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1pPr>
          </a:lstStyle>
          <a:p/>
        </p:txBody>
      </p:sp>
      <p:sp>
        <p:nvSpPr>
          <p:cNvPr id="51" name="Google Shape;51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rina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Relationship Id="rId4" Type="http://schemas.openxmlformats.org/officeDocument/2006/relationships/image" Target="../media/image2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0.png"/><Relationship Id="rId4" Type="http://schemas.openxmlformats.org/officeDocument/2006/relationships/image" Target="../media/image23.png"/><Relationship Id="rId5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1.png"/><Relationship Id="rId4" Type="http://schemas.openxmlformats.org/officeDocument/2006/relationships/image" Target="../media/image2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3.png"/><Relationship Id="rId4" Type="http://schemas.openxmlformats.org/officeDocument/2006/relationships/image" Target="../media/image32.png"/><Relationship Id="rId5" Type="http://schemas.openxmlformats.org/officeDocument/2006/relationships/image" Target="../media/image3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5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24.png"/><Relationship Id="rId5" Type="http://schemas.openxmlformats.org/officeDocument/2006/relationships/image" Target="../media/image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Relationship Id="rId4" Type="http://schemas.openxmlformats.org/officeDocument/2006/relationships/image" Target="../media/image4.png"/><Relationship Id="rId5" Type="http://schemas.openxmlformats.org/officeDocument/2006/relationships/image" Target="../media/image13.png"/><Relationship Id="rId6" Type="http://schemas.openxmlformats.org/officeDocument/2006/relationships/image" Target="../media/image17.png"/><Relationship Id="rId7" Type="http://schemas.openxmlformats.org/officeDocument/2006/relationships/image" Target="../media/image18.png"/><Relationship Id="rId8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9.png"/><Relationship Id="rId4" Type="http://schemas.openxmlformats.org/officeDocument/2006/relationships/image" Target="../media/image14.png"/><Relationship Id="rId5" Type="http://schemas.openxmlformats.org/officeDocument/2006/relationships/image" Target="../media/image2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Relationship Id="rId4" Type="http://schemas.openxmlformats.org/officeDocument/2006/relationships/image" Target="../media/image31.png"/><Relationship Id="rId5" Type="http://schemas.openxmlformats.org/officeDocument/2006/relationships/image" Target="../media/image19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0.png"/><Relationship Id="rId4" Type="http://schemas.openxmlformats.org/officeDocument/2006/relationships/image" Target="../media/image5.png"/><Relationship Id="rId5" Type="http://schemas.openxmlformats.org/officeDocument/2006/relationships/image" Target="../media/image12.png"/><Relationship Id="rId6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74EA7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3"/>
          <p:cNvSpPr txBox="1"/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/>
              <a:t>App para Conversão de unidades de medida</a:t>
            </a:r>
            <a:endParaRPr b="1"/>
          </a:p>
        </p:txBody>
      </p:sp>
      <p:sp>
        <p:nvSpPr>
          <p:cNvPr id="64" name="Google Shape;64;p13"/>
          <p:cNvSpPr txBox="1"/>
          <p:nvPr>
            <p:ph idx="1" type="subTitle"/>
          </p:nvPr>
        </p:nvSpPr>
        <p:spPr>
          <a:xfrm>
            <a:off x="1680300" y="3049450"/>
            <a:ext cx="5783400" cy="12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/>
              <a:t>Programação para dispositivos móveis</a:t>
            </a:r>
            <a:endParaRPr b="1" sz="2000"/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/>
              <a:t>Professor: Davi Camara</a:t>
            </a:r>
            <a:endParaRPr b="1" sz="2000"/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/>
              <a:t>Alunos: Felipe Marinho e Lucas José </a:t>
            </a:r>
            <a:endParaRPr b="1" sz="20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74EA7"/>
        </a:solid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2"/>
          <p:cNvSpPr txBox="1"/>
          <p:nvPr>
            <p:ph type="title"/>
          </p:nvPr>
        </p:nvSpPr>
        <p:spPr>
          <a:xfrm>
            <a:off x="387900" y="2711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/>
              <a:t>Projeto no Figma</a:t>
            </a:r>
            <a:endParaRPr b="1"/>
          </a:p>
        </p:txBody>
      </p:sp>
      <p:pic>
        <p:nvPicPr>
          <p:cNvPr id="147" name="Google Shape;14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65050" y="1069075"/>
            <a:ext cx="1993200" cy="392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74500" y="1069075"/>
            <a:ext cx="2322700" cy="39249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2"/>
          <p:cNvSpPr/>
          <p:nvPr/>
        </p:nvSpPr>
        <p:spPr>
          <a:xfrm>
            <a:off x="4423525" y="2748175"/>
            <a:ext cx="715200" cy="566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74EA7"/>
        </a:solidFill>
      </p:bgPr>
    </p:bg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3"/>
          <p:cNvSpPr txBox="1"/>
          <p:nvPr>
            <p:ph type="title"/>
          </p:nvPr>
        </p:nvSpPr>
        <p:spPr>
          <a:xfrm>
            <a:off x="387900" y="211300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/>
              <a:t>Aplicativo - Conver (Expectativa)</a:t>
            </a:r>
            <a:endParaRPr b="1"/>
          </a:p>
        </p:txBody>
      </p:sp>
      <p:pic>
        <p:nvPicPr>
          <p:cNvPr id="155" name="Google Shape;15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6850" y="1109625"/>
            <a:ext cx="1848250" cy="3866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53775" y="1109625"/>
            <a:ext cx="1838473" cy="3866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74875" y="1109625"/>
            <a:ext cx="1839117" cy="386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74EA7"/>
        </a:solidFill>
      </p:bgPr>
    </p:bg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4"/>
          <p:cNvSpPr txBox="1"/>
          <p:nvPr>
            <p:ph type="title"/>
          </p:nvPr>
        </p:nvSpPr>
        <p:spPr>
          <a:xfrm>
            <a:off x="387900" y="28017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/>
              <a:t>Projeto final (Realidade…)</a:t>
            </a:r>
            <a:endParaRPr b="1"/>
          </a:p>
        </p:txBody>
      </p:sp>
      <p:pic>
        <p:nvPicPr>
          <p:cNvPr id="163" name="Google Shape;16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2625" y="1463700"/>
            <a:ext cx="4448650" cy="3419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8475" y="1921213"/>
            <a:ext cx="3697626" cy="250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74EA7"/>
        </a:solidFill>
      </p:bgPr>
    </p:bg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/>
              <a:t>Como funciona nos dispositivos:</a:t>
            </a:r>
            <a:endParaRPr b="1"/>
          </a:p>
        </p:txBody>
      </p:sp>
      <p:pic>
        <p:nvPicPr>
          <p:cNvPr id="170" name="Google Shape;17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900" y="1255488"/>
            <a:ext cx="1894575" cy="3202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4700" y="1460750"/>
            <a:ext cx="1750050" cy="2791625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5"/>
          <p:cNvSpPr txBox="1"/>
          <p:nvPr/>
        </p:nvSpPr>
        <p:spPr>
          <a:xfrm>
            <a:off x="226275" y="4371625"/>
            <a:ext cx="2619000" cy="47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Play store ou App store</a:t>
            </a:r>
            <a:endParaRPr b="1"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3" name="Google Shape;173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55838" y="1708900"/>
            <a:ext cx="3672524" cy="2295326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5"/>
          <p:cNvSpPr txBox="1"/>
          <p:nvPr/>
        </p:nvSpPr>
        <p:spPr>
          <a:xfrm>
            <a:off x="3342950" y="4156600"/>
            <a:ext cx="2298300" cy="41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Assistentes virtuais</a:t>
            </a:r>
            <a:endParaRPr b="1"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5" name="Google Shape;175;p25"/>
          <p:cNvSpPr txBox="1"/>
          <p:nvPr/>
        </p:nvSpPr>
        <p:spPr>
          <a:xfrm>
            <a:off x="6701750" y="4401025"/>
            <a:ext cx="1833000" cy="41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Próprio sistema</a:t>
            </a:r>
            <a:endParaRPr b="1"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74EA7"/>
        </a:solidFill>
      </p:bgPr>
    </p:bg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6"/>
          <p:cNvSpPr txBox="1"/>
          <p:nvPr>
            <p:ph type="title"/>
          </p:nvPr>
        </p:nvSpPr>
        <p:spPr>
          <a:xfrm>
            <a:off x="387900" y="112300"/>
            <a:ext cx="8368200" cy="62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333"/>
              <a:t>Obrigado</a:t>
            </a:r>
            <a:r>
              <a:rPr b="1" lang="pt-BR" sz="3333"/>
              <a:t>…..</a:t>
            </a:r>
            <a:r>
              <a:rPr lang="pt-BR"/>
              <a:t> </a:t>
            </a:r>
            <a:endParaRPr/>
          </a:p>
        </p:txBody>
      </p:sp>
      <p:pic>
        <p:nvPicPr>
          <p:cNvPr id="181" name="Google Shape;181;p26" title="giphy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8588" y="890950"/>
            <a:ext cx="5666825" cy="413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74EA7"/>
        </a:solid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/>
              <a:t>Tipos de aplicativos</a:t>
            </a:r>
            <a:endParaRPr b="1"/>
          </a:p>
        </p:txBody>
      </p:sp>
      <p:pic>
        <p:nvPicPr>
          <p:cNvPr id="70" name="Google Shape;7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668950"/>
            <a:ext cx="3057700" cy="247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57700" y="2668950"/>
            <a:ext cx="3157750" cy="247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15450" y="2668950"/>
            <a:ext cx="2928551" cy="247455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4"/>
          <p:cNvSpPr txBox="1"/>
          <p:nvPr/>
        </p:nvSpPr>
        <p:spPr>
          <a:xfrm>
            <a:off x="6975325" y="1748575"/>
            <a:ext cx="1408800" cy="53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Híbridos</a:t>
            </a:r>
            <a:endParaRPr b="1" sz="2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4" name="Google Shape;74;p14"/>
          <p:cNvSpPr txBox="1"/>
          <p:nvPr/>
        </p:nvSpPr>
        <p:spPr>
          <a:xfrm>
            <a:off x="4159425" y="1748575"/>
            <a:ext cx="954300" cy="53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Web</a:t>
            </a:r>
            <a:endParaRPr b="1" sz="2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5" name="Google Shape;75;p14"/>
          <p:cNvSpPr txBox="1"/>
          <p:nvPr/>
        </p:nvSpPr>
        <p:spPr>
          <a:xfrm>
            <a:off x="872000" y="1748575"/>
            <a:ext cx="1313700" cy="53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Nativos</a:t>
            </a:r>
            <a:endParaRPr b="1" sz="2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74EA7"/>
        </a:solid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/>
              <a:t>Principais tecnologias</a:t>
            </a:r>
            <a:endParaRPr b="1"/>
          </a:p>
        </p:txBody>
      </p:sp>
      <p:pic>
        <p:nvPicPr>
          <p:cNvPr id="81" name="Google Shape;8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7625" y="2242675"/>
            <a:ext cx="1816700" cy="1140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7625" y="3584800"/>
            <a:ext cx="1816700" cy="1140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58938" y="2242681"/>
            <a:ext cx="2026126" cy="11404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58938" y="3584800"/>
            <a:ext cx="2026125" cy="1140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102812" y="2242675"/>
            <a:ext cx="2030430" cy="1140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102825" y="3584800"/>
            <a:ext cx="2030425" cy="1140425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5"/>
          <p:cNvSpPr txBox="1"/>
          <p:nvPr/>
        </p:nvSpPr>
        <p:spPr>
          <a:xfrm>
            <a:off x="4151850" y="1581225"/>
            <a:ext cx="840300" cy="45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Web</a:t>
            </a:r>
            <a:endParaRPr b="1" sz="2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" name="Google Shape;88;p15"/>
          <p:cNvSpPr txBox="1"/>
          <p:nvPr/>
        </p:nvSpPr>
        <p:spPr>
          <a:xfrm>
            <a:off x="1473225" y="1581225"/>
            <a:ext cx="1105500" cy="45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Nativa</a:t>
            </a:r>
            <a:endParaRPr b="1" sz="2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9" name="Google Shape;89;p15"/>
          <p:cNvSpPr txBox="1"/>
          <p:nvPr/>
        </p:nvSpPr>
        <p:spPr>
          <a:xfrm>
            <a:off x="6489700" y="1581225"/>
            <a:ext cx="1256700" cy="45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Híbrida</a:t>
            </a:r>
            <a:endParaRPr b="1" sz="2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74EA7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/>
              <a:t>Design Thinking</a:t>
            </a:r>
            <a:endParaRPr b="1"/>
          </a:p>
        </p:txBody>
      </p:sp>
      <p:pic>
        <p:nvPicPr>
          <p:cNvPr id="95" name="Google Shape;9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0" y="1480250"/>
            <a:ext cx="7620000" cy="328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74EA7"/>
        </a:solid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7"/>
          <p:cNvSpPr txBox="1"/>
          <p:nvPr>
            <p:ph type="title"/>
          </p:nvPr>
        </p:nvSpPr>
        <p:spPr>
          <a:xfrm>
            <a:off x="387900" y="433850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/>
              <a:t>Layout mobile </a:t>
            </a:r>
            <a:endParaRPr b="1"/>
          </a:p>
        </p:txBody>
      </p:sp>
      <p:pic>
        <p:nvPicPr>
          <p:cNvPr id="101" name="Google Shape;10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73700" y="1879863"/>
            <a:ext cx="2229750" cy="138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73700" y="433850"/>
            <a:ext cx="2229750" cy="1419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73700" y="3289975"/>
            <a:ext cx="2229749" cy="1419675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7"/>
          <p:cNvSpPr/>
          <p:nvPr/>
        </p:nvSpPr>
        <p:spPr>
          <a:xfrm>
            <a:off x="3802975" y="856450"/>
            <a:ext cx="2014800" cy="574500"/>
          </a:xfrm>
          <a:prstGeom prst="homePlate">
            <a:avLst>
              <a:gd fmla="val 50000" name="adj"/>
            </a:avLst>
          </a:prstGeom>
          <a:solidFill>
            <a:schemeClr val="dk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600">
                <a:latin typeface="Roboto"/>
                <a:ea typeface="Roboto"/>
                <a:cs typeface="Roboto"/>
                <a:sym typeface="Roboto"/>
              </a:rPr>
              <a:t>1024px</a:t>
            </a:r>
            <a:endParaRPr b="1"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5" name="Google Shape;105;p17"/>
          <p:cNvSpPr/>
          <p:nvPr/>
        </p:nvSpPr>
        <p:spPr>
          <a:xfrm>
            <a:off x="451500" y="1491075"/>
            <a:ext cx="2954700" cy="31053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Roboto"/>
              <a:buChar char="●"/>
            </a:pPr>
            <a:r>
              <a:rPr b="1" lang="pt-BR" sz="1500">
                <a:latin typeface="Roboto"/>
                <a:ea typeface="Roboto"/>
                <a:cs typeface="Roboto"/>
                <a:sym typeface="Roboto"/>
              </a:rPr>
              <a:t>Responsividade</a:t>
            </a:r>
            <a:endParaRPr b="1" sz="15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Roboto"/>
              <a:buChar char="●"/>
            </a:pPr>
            <a:r>
              <a:rPr b="1" lang="pt-BR" sz="1500">
                <a:latin typeface="Roboto"/>
                <a:ea typeface="Roboto"/>
                <a:cs typeface="Roboto"/>
                <a:sym typeface="Roboto"/>
              </a:rPr>
              <a:t>Hierarquia Visual</a:t>
            </a:r>
            <a:endParaRPr b="1" sz="15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Roboto"/>
              <a:buChar char="●"/>
            </a:pPr>
            <a:r>
              <a:rPr b="1" lang="pt-BR" sz="1500">
                <a:latin typeface="Roboto"/>
                <a:ea typeface="Roboto"/>
                <a:cs typeface="Roboto"/>
                <a:sym typeface="Roboto"/>
              </a:rPr>
              <a:t>Toque e Interatividade</a:t>
            </a:r>
            <a:endParaRPr b="1" sz="15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Roboto"/>
              <a:buChar char="●"/>
            </a:pPr>
            <a:r>
              <a:rPr b="1" lang="pt-BR" sz="1500">
                <a:latin typeface="Roboto"/>
                <a:ea typeface="Roboto"/>
                <a:cs typeface="Roboto"/>
                <a:sym typeface="Roboto"/>
              </a:rPr>
              <a:t>Feedback Visual</a:t>
            </a:r>
            <a:endParaRPr b="1" sz="15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Roboto"/>
              <a:buChar char="●"/>
            </a:pPr>
            <a:r>
              <a:rPr b="1" lang="pt-BR" sz="1500">
                <a:latin typeface="Roboto"/>
                <a:ea typeface="Roboto"/>
                <a:cs typeface="Roboto"/>
                <a:sym typeface="Roboto"/>
              </a:rPr>
              <a:t>Foco na Experiência de Uso</a:t>
            </a:r>
            <a:endParaRPr b="1" sz="15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6" name="Google Shape;106;p17"/>
          <p:cNvSpPr/>
          <p:nvPr/>
        </p:nvSpPr>
        <p:spPr>
          <a:xfrm>
            <a:off x="3802975" y="3712600"/>
            <a:ext cx="2014800" cy="574500"/>
          </a:xfrm>
          <a:prstGeom prst="homePlate">
            <a:avLst>
              <a:gd fmla="val 50000" name="adj"/>
            </a:avLst>
          </a:prstGeom>
          <a:solidFill>
            <a:schemeClr val="dk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600">
                <a:latin typeface="Roboto"/>
                <a:ea typeface="Roboto"/>
                <a:cs typeface="Roboto"/>
                <a:sym typeface="Roboto"/>
              </a:rPr>
              <a:t>1728px</a:t>
            </a:r>
            <a:endParaRPr b="1"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7" name="Google Shape;107;p17"/>
          <p:cNvSpPr/>
          <p:nvPr/>
        </p:nvSpPr>
        <p:spPr>
          <a:xfrm>
            <a:off x="3802900" y="2284525"/>
            <a:ext cx="2014800" cy="574500"/>
          </a:xfrm>
          <a:prstGeom prst="homePlate">
            <a:avLst>
              <a:gd fmla="val 50000" name="adj"/>
            </a:avLst>
          </a:prstGeom>
          <a:solidFill>
            <a:schemeClr val="dk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600">
                <a:latin typeface="Roboto"/>
                <a:ea typeface="Roboto"/>
                <a:cs typeface="Roboto"/>
                <a:sym typeface="Roboto"/>
              </a:rPr>
              <a:t>428px</a:t>
            </a:r>
            <a:endParaRPr b="1" sz="16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74EA7"/>
        </a:solid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8"/>
          <p:cNvSpPr txBox="1"/>
          <p:nvPr>
            <p:ph type="title"/>
          </p:nvPr>
        </p:nvSpPr>
        <p:spPr>
          <a:xfrm>
            <a:off x="387900" y="450550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/>
              <a:t>Componentes - Controles</a:t>
            </a:r>
            <a:endParaRPr b="1"/>
          </a:p>
        </p:txBody>
      </p:sp>
      <p:pic>
        <p:nvPicPr>
          <p:cNvPr id="113" name="Google Shape;11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66325" y="1888913"/>
            <a:ext cx="1970799" cy="1365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3763" y="1956350"/>
            <a:ext cx="1970800" cy="136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8" title="gender gif.gif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11500" y="1203475"/>
            <a:ext cx="3767900" cy="2736537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8"/>
          <p:cNvSpPr/>
          <p:nvPr/>
        </p:nvSpPr>
        <p:spPr>
          <a:xfrm>
            <a:off x="863500" y="4141725"/>
            <a:ext cx="7263900" cy="8229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Roboto"/>
              <a:buChar char="●"/>
            </a:pPr>
            <a:r>
              <a:rPr b="1" lang="pt-BR" sz="1500">
                <a:latin typeface="Roboto"/>
                <a:ea typeface="Roboto"/>
                <a:cs typeface="Roboto"/>
                <a:sym typeface="Roboto"/>
              </a:rPr>
              <a:t>São componentes que o usuário pode controlar e interagir.</a:t>
            </a:r>
            <a:endParaRPr b="1" sz="15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Roboto"/>
              <a:buChar char="●"/>
            </a:pPr>
            <a:r>
              <a:rPr b="1" lang="pt-BR" sz="1500">
                <a:latin typeface="Roboto"/>
                <a:ea typeface="Roboto"/>
                <a:cs typeface="Roboto"/>
                <a:sym typeface="Roboto"/>
              </a:rPr>
              <a:t>Reutilização dos comp. é </a:t>
            </a:r>
            <a:r>
              <a:rPr b="1" lang="pt-BR" sz="1500">
                <a:latin typeface="Roboto"/>
                <a:ea typeface="Roboto"/>
                <a:cs typeface="Roboto"/>
                <a:sym typeface="Roboto"/>
              </a:rPr>
              <a:t>útil</a:t>
            </a:r>
            <a:r>
              <a:rPr b="1" lang="pt-BR" sz="1500">
                <a:latin typeface="Roboto"/>
                <a:ea typeface="Roboto"/>
                <a:cs typeface="Roboto"/>
                <a:sym typeface="Roboto"/>
              </a:rPr>
              <a:t> para o designer e para o desenvolvedor.</a:t>
            </a:r>
            <a:endParaRPr b="1" sz="15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74EA7"/>
        </a:solid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9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/>
              <a:t>Cores</a:t>
            </a:r>
            <a:endParaRPr b="1"/>
          </a:p>
        </p:txBody>
      </p:sp>
      <p:pic>
        <p:nvPicPr>
          <p:cNvPr id="122" name="Google Shape;12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831625"/>
            <a:ext cx="4572401" cy="2549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831625"/>
            <a:ext cx="4572401" cy="2549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74EA7"/>
        </a:soli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0"/>
          <p:cNvSpPr txBox="1"/>
          <p:nvPr>
            <p:ph type="title"/>
          </p:nvPr>
        </p:nvSpPr>
        <p:spPr>
          <a:xfrm>
            <a:off x="387900" y="338400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/>
              <a:t>Tipografia</a:t>
            </a:r>
            <a:endParaRPr b="1"/>
          </a:p>
        </p:txBody>
      </p:sp>
      <p:pic>
        <p:nvPicPr>
          <p:cNvPr id="129" name="Google Shape;12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538" y="1838576"/>
            <a:ext cx="3812776" cy="2335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94950" y="857850"/>
            <a:ext cx="4061150" cy="3427800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0"/>
          <p:cNvSpPr txBox="1"/>
          <p:nvPr/>
        </p:nvSpPr>
        <p:spPr>
          <a:xfrm>
            <a:off x="1239238" y="1294403"/>
            <a:ext cx="2261400" cy="38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Escala tipográfica</a:t>
            </a:r>
            <a:endParaRPr b="1"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2" name="Google Shape;132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13050" y="4410850"/>
            <a:ext cx="2224950" cy="54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23900" y="4410850"/>
            <a:ext cx="2292075" cy="54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74EA7"/>
        </a:solidFill>
      </p:bgPr>
    </p:bg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1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/>
              <a:t>Ícones</a:t>
            </a:r>
            <a:endParaRPr b="1"/>
          </a:p>
        </p:txBody>
      </p:sp>
      <p:pic>
        <p:nvPicPr>
          <p:cNvPr id="139" name="Google Shape;13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8375" y="1483775"/>
            <a:ext cx="3144475" cy="277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39100" y="1483775"/>
            <a:ext cx="4384225" cy="2774675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1"/>
          <p:cNvSpPr/>
          <p:nvPr/>
        </p:nvSpPr>
        <p:spPr>
          <a:xfrm>
            <a:off x="387900" y="4396850"/>
            <a:ext cx="8368200" cy="5598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Roboto"/>
              <a:buChar char="●"/>
            </a:pPr>
            <a:r>
              <a:rPr b="1" lang="pt-BR" sz="1500">
                <a:latin typeface="Roboto"/>
                <a:ea typeface="Roboto"/>
                <a:cs typeface="Roboto"/>
                <a:sym typeface="Roboto"/>
              </a:rPr>
              <a:t>Na prática do design, os ícones precisam seguir um grid e um tamanho padronizado.</a:t>
            </a:r>
            <a:endParaRPr b="1" sz="15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arina">
  <a:themeElements>
    <a:clrScheme name="Marina">
      <a:dk1>
        <a:srgbClr val="FFFFFF"/>
      </a:dk1>
      <a:lt1>
        <a:srgbClr val="00517C"/>
      </a:lt1>
      <a:dk2>
        <a:srgbClr val="004065"/>
      </a:dk2>
      <a:lt2>
        <a:srgbClr val="CFD8DC"/>
      </a:lt2>
      <a:accent1>
        <a:srgbClr val="0277BD"/>
      </a:accent1>
      <a:accent2>
        <a:srgbClr val="558B2F"/>
      </a:accent2>
      <a:accent3>
        <a:srgbClr val="009688"/>
      </a:accent3>
      <a:accent4>
        <a:srgbClr val="039BE5"/>
      </a:accent4>
      <a:accent5>
        <a:srgbClr val="8BC34A"/>
      </a:accent5>
      <a:accent6>
        <a:srgbClr val="FFEB38"/>
      </a:accent6>
      <a:hlink>
        <a:srgbClr val="8BC34A"/>
      </a:hlink>
      <a:folHlink>
        <a:srgbClr val="8BC3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